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B9CBC-226F-4F5B-BE0E-9DD51E556A86}" type="datetimeFigureOut">
              <a:rPr lang="en-US" smtClean="0"/>
              <a:t>11/18/2011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38903-DEA2-4FAE-8E77-87719D0FF8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B9CBC-226F-4F5B-BE0E-9DD51E556A86}" type="datetimeFigureOut">
              <a:rPr lang="en-US" smtClean="0"/>
              <a:t>11/18/2011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38903-DEA2-4FAE-8E77-87719D0FF8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B9CBC-226F-4F5B-BE0E-9DD51E556A86}" type="datetimeFigureOut">
              <a:rPr lang="en-US" smtClean="0"/>
              <a:t>11/18/2011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38903-DEA2-4FAE-8E77-87719D0FF8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B9CBC-226F-4F5B-BE0E-9DD51E556A86}" type="datetimeFigureOut">
              <a:rPr lang="en-US" smtClean="0"/>
              <a:t>11/18/2011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38903-DEA2-4FAE-8E77-87719D0FF8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B9CBC-226F-4F5B-BE0E-9DD51E556A86}" type="datetimeFigureOut">
              <a:rPr lang="en-US" smtClean="0"/>
              <a:t>11/18/2011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38903-DEA2-4FAE-8E77-87719D0FF8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B9CBC-226F-4F5B-BE0E-9DD51E556A86}" type="datetimeFigureOut">
              <a:rPr lang="en-US" smtClean="0"/>
              <a:t>11/18/2011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38903-DEA2-4FAE-8E77-87719D0FF8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B9CBC-226F-4F5B-BE0E-9DD51E556A86}" type="datetimeFigureOut">
              <a:rPr lang="en-US" smtClean="0"/>
              <a:t>11/18/2011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38903-DEA2-4FAE-8E77-87719D0FF8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B9CBC-226F-4F5B-BE0E-9DD51E556A86}" type="datetimeFigureOut">
              <a:rPr lang="en-US" smtClean="0"/>
              <a:t>11/18/2011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38903-DEA2-4FAE-8E77-87719D0FF8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B9CBC-226F-4F5B-BE0E-9DD51E556A86}" type="datetimeFigureOut">
              <a:rPr lang="en-US" smtClean="0"/>
              <a:t>11/18/2011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38903-DEA2-4FAE-8E77-87719D0FF8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B9CBC-226F-4F5B-BE0E-9DD51E556A86}" type="datetimeFigureOut">
              <a:rPr lang="en-US" smtClean="0"/>
              <a:t>11/18/2011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38903-DEA2-4FAE-8E77-87719D0FF8E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B9CBC-226F-4F5B-BE0E-9DD51E556A86}" type="datetimeFigureOut">
              <a:rPr lang="en-US" smtClean="0"/>
              <a:t>11/18/2011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6F38903-DEA2-4FAE-8E77-87719D0FF8ED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D6F38903-DEA2-4FAE-8E77-87719D0FF8ED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F46B9CBC-226F-4F5B-BE0E-9DD51E556A86}" type="datetimeFigureOut">
              <a:rPr lang="en-US" smtClean="0"/>
              <a:t>11/18/2011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25 Review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Solutions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8339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3400" y="1839962"/>
            <a:ext cx="7543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3600" dirty="0"/>
          </a:p>
          <a:p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533400" y="687679"/>
            <a:ext cx="237566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 </a:t>
            </a:r>
          </a:p>
          <a:p>
            <a:endParaRPr lang="en-US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652183" y="531912"/>
            <a:ext cx="662043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When is alpha decay most effective?</a:t>
            </a:r>
          </a:p>
          <a:p>
            <a:r>
              <a:rPr lang="en-US" sz="4000" dirty="0"/>
              <a:t> </a:t>
            </a:r>
          </a:p>
          <a:p>
            <a:pPr lvl="0"/>
            <a:r>
              <a:rPr lang="en-US" sz="4000" dirty="0"/>
              <a:t>the neutron to proton ratio is above the band of </a:t>
            </a:r>
            <a:r>
              <a:rPr lang="en-US" sz="4000" dirty="0" smtClean="0"/>
              <a:t>stability</a:t>
            </a:r>
          </a:p>
          <a:p>
            <a:pPr lvl="0"/>
            <a:endParaRPr lang="en-US" sz="4000" dirty="0"/>
          </a:p>
          <a:p>
            <a:pPr lvl="0"/>
            <a:r>
              <a:rPr lang="en-US" sz="4000" dirty="0"/>
              <a:t>the neutron to proton ratio is below the band of stability</a:t>
            </a:r>
          </a:p>
        </p:txBody>
      </p:sp>
      <p:sp>
        <p:nvSpPr>
          <p:cNvPr id="6" name="Rectangle 5"/>
          <p:cNvSpPr/>
          <p:nvPr/>
        </p:nvSpPr>
        <p:spPr>
          <a:xfrm>
            <a:off x="663069" y="2506891"/>
            <a:ext cx="6313714" cy="1066800"/>
          </a:xfrm>
          <a:prstGeom prst="rect">
            <a:avLst/>
          </a:prstGeom>
          <a:solidFill>
            <a:schemeClr val="accent1">
              <a:alpha val="3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389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3400" y="1839962"/>
            <a:ext cx="7543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3600" dirty="0"/>
          </a:p>
          <a:p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533400" y="687679"/>
            <a:ext cx="237566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 </a:t>
            </a:r>
          </a:p>
          <a:p>
            <a:endParaRPr lang="en-US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652183" y="531912"/>
            <a:ext cx="662043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When is electron capture most effective?  </a:t>
            </a:r>
          </a:p>
          <a:p>
            <a:r>
              <a:rPr lang="en-US" sz="4000" dirty="0"/>
              <a:t> </a:t>
            </a:r>
          </a:p>
          <a:p>
            <a:pPr lvl="0"/>
            <a:r>
              <a:rPr lang="en-US" sz="4000" dirty="0"/>
              <a:t>When there is an excess of </a:t>
            </a:r>
            <a:r>
              <a:rPr lang="en-US" sz="4000" dirty="0" smtClean="0"/>
              <a:t>protons</a:t>
            </a:r>
          </a:p>
          <a:p>
            <a:pPr lvl="0"/>
            <a:endParaRPr lang="en-US" sz="4000" dirty="0"/>
          </a:p>
          <a:p>
            <a:r>
              <a:rPr lang="en-US" sz="4000" dirty="0" smtClean="0"/>
              <a:t>When </a:t>
            </a:r>
            <a:r>
              <a:rPr lang="en-US" sz="4000" dirty="0"/>
              <a:t>there is an excess of neutrons</a:t>
            </a:r>
          </a:p>
        </p:txBody>
      </p:sp>
      <p:sp>
        <p:nvSpPr>
          <p:cNvPr id="6" name="Rectangle 5"/>
          <p:cNvSpPr/>
          <p:nvPr/>
        </p:nvSpPr>
        <p:spPr>
          <a:xfrm>
            <a:off x="652183" y="2506891"/>
            <a:ext cx="6313714" cy="1066800"/>
          </a:xfrm>
          <a:prstGeom prst="rect">
            <a:avLst/>
          </a:prstGeom>
          <a:solidFill>
            <a:schemeClr val="accent1">
              <a:alpha val="3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652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3400" y="1839962"/>
            <a:ext cx="7543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3600" dirty="0"/>
          </a:p>
          <a:p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533400" y="687679"/>
            <a:ext cx="237566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 </a:t>
            </a:r>
          </a:p>
          <a:p>
            <a:endParaRPr lang="en-US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652182" y="531912"/>
            <a:ext cx="7501217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What changes in a nuclear equation when a nucleus undergoes beta decay? </a:t>
            </a:r>
          </a:p>
          <a:p>
            <a:r>
              <a:rPr lang="en-US" sz="4000" dirty="0"/>
              <a:t>                    (choose all</a:t>
            </a:r>
            <a:r>
              <a:rPr lang="en-US" sz="4000" dirty="0" smtClean="0"/>
              <a:t>)</a:t>
            </a:r>
          </a:p>
          <a:p>
            <a:endParaRPr lang="en-US" sz="4000" dirty="0"/>
          </a:p>
          <a:p>
            <a:r>
              <a:rPr lang="en-US" sz="4000" i="1" dirty="0"/>
              <a:t>         </a:t>
            </a:r>
            <a:r>
              <a:rPr lang="en-US" sz="4000" dirty="0"/>
              <a:t>A.  Mass number</a:t>
            </a:r>
          </a:p>
          <a:p>
            <a:r>
              <a:rPr lang="en-US" sz="4000" dirty="0"/>
              <a:t>         </a:t>
            </a:r>
            <a:r>
              <a:rPr lang="en-US" sz="4000" dirty="0" smtClean="0"/>
              <a:t> </a:t>
            </a:r>
            <a:r>
              <a:rPr lang="en-US" sz="4000" dirty="0"/>
              <a:t>B.  Atomic number</a:t>
            </a:r>
          </a:p>
          <a:p>
            <a:r>
              <a:rPr lang="en-US" sz="4000" dirty="0"/>
              <a:t>         </a:t>
            </a:r>
            <a:r>
              <a:rPr lang="en-US" sz="4000" dirty="0" smtClean="0"/>
              <a:t> </a:t>
            </a:r>
            <a:r>
              <a:rPr lang="en-US" sz="4000" dirty="0"/>
              <a:t>C. the number of neutrons</a:t>
            </a:r>
          </a:p>
        </p:txBody>
      </p:sp>
      <p:sp>
        <p:nvSpPr>
          <p:cNvPr id="6" name="Rectangle 5"/>
          <p:cNvSpPr/>
          <p:nvPr/>
        </p:nvSpPr>
        <p:spPr>
          <a:xfrm>
            <a:off x="1785257" y="4343400"/>
            <a:ext cx="5682343" cy="1066800"/>
          </a:xfrm>
          <a:prstGeom prst="rect">
            <a:avLst/>
          </a:prstGeom>
          <a:solidFill>
            <a:schemeClr val="accent1">
              <a:alpha val="3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68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3400" y="1839962"/>
            <a:ext cx="7543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3600" dirty="0"/>
          </a:p>
          <a:p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533400" y="687679"/>
            <a:ext cx="237566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 </a:t>
            </a:r>
          </a:p>
          <a:p>
            <a:endParaRPr lang="en-US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652182" y="531912"/>
            <a:ext cx="7501217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What is a positron</a:t>
            </a:r>
            <a:r>
              <a:rPr lang="en-US" sz="4000" dirty="0" smtClean="0"/>
              <a:t>?</a:t>
            </a:r>
          </a:p>
          <a:p>
            <a:endParaRPr lang="en-US" sz="4000" dirty="0"/>
          </a:p>
          <a:p>
            <a:r>
              <a:rPr lang="en-US" sz="4000" dirty="0" smtClean="0"/>
              <a:t>A positron is a particle that has the mass of a beta particle and a charge of +1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4021698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3400" y="1839962"/>
            <a:ext cx="7543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3600" dirty="0"/>
          </a:p>
          <a:p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533400" y="687679"/>
            <a:ext cx="237566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 </a:t>
            </a:r>
          </a:p>
          <a:p>
            <a:endParaRPr lang="en-US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770966" y="1086300"/>
            <a:ext cx="750121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What is required to sustain a chain reaction</a:t>
            </a:r>
            <a:r>
              <a:rPr lang="en-US" sz="4000" dirty="0" smtClean="0"/>
              <a:t>?</a:t>
            </a:r>
          </a:p>
          <a:p>
            <a:endParaRPr lang="en-US" sz="4000" dirty="0"/>
          </a:p>
          <a:p>
            <a:r>
              <a:rPr lang="en-US" sz="4000" dirty="0"/>
              <a:t>             a. High temperature</a:t>
            </a:r>
          </a:p>
          <a:p>
            <a:r>
              <a:rPr lang="en-US" sz="4000" dirty="0"/>
              <a:t>             b. Critical mass</a:t>
            </a:r>
          </a:p>
          <a:p>
            <a:r>
              <a:rPr lang="en-US" sz="4000" dirty="0"/>
              <a:t>             c.  Water</a:t>
            </a:r>
          </a:p>
        </p:txBody>
      </p:sp>
      <p:sp>
        <p:nvSpPr>
          <p:cNvPr id="5" name="Rectangle 4"/>
          <p:cNvSpPr/>
          <p:nvPr/>
        </p:nvSpPr>
        <p:spPr>
          <a:xfrm>
            <a:off x="2286000" y="3581400"/>
            <a:ext cx="4114800" cy="685800"/>
          </a:xfrm>
          <a:prstGeom prst="rect">
            <a:avLst/>
          </a:prstGeom>
          <a:solidFill>
            <a:schemeClr val="accent1">
              <a:alpha val="3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5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3400" y="1839962"/>
            <a:ext cx="7543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3600" dirty="0"/>
          </a:p>
          <a:p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533400" y="687679"/>
            <a:ext cx="237566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 </a:t>
            </a:r>
          </a:p>
          <a:p>
            <a:endParaRPr lang="en-US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770966" y="1086300"/>
            <a:ext cx="7501217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Is Calcium-45 a stable isotope of calcium?</a:t>
            </a:r>
          </a:p>
          <a:p>
            <a:r>
              <a:rPr lang="en-US" sz="4000" dirty="0"/>
              <a:t>               Yes or No</a:t>
            </a:r>
            <a:r>
              <a:rPr lang="en-US" sz="4000" i="1" dirty="0"/>
              <a:t> </a:t>
            </a:r>
            <a:r>
              <a:rPr lang="en-US" sz="4000" dirty="0"/>
              <a:t> </a:t>
            </a:r>
          </a:p>
          <a:p>
            <a:r>
              <a:rPr lang="en-US" sz="4000" dirty="0"/>
              <a:t>If your answer is no, what type of decay would it </a:t>
            </a:r>
            <a:r>
              <a:rPr lang="en-US" sz="4000" dirty="0" smtClean="0"/>
              <a:t>undergo</a:t>
            </a:r>
          </a:p>
          <a:p>
            <a:endParaRPr lang="en-US" sz="4000" dirty="0"/>
          </a:p>
          <a:p>
            <a:r>
              <a:rPr lang="en-US" sz="4000" dirty="0" smtClean="0"/>
              <a:t>			Beta</a:t>
            </a:r>
            <a:endParaRPr lang="en-US" sz="4000" dirty="0"/>
          </a:p>
        </p:txBody>
      </p:sp>
      <p:sp>
        <p:nvSpPr>
          <p:cNvPr id="5" name="Rectangle 4"/>
          <p:cNvSpPr/>
          <p:nvPr/>
        </p:nvSpPr>
        <p:spPr>
          <a:xfrm>
            <a:off x="3886200" y="2440126"/>
            <a:ext cx="762000" cy="600165"/>
          </a:xfrm>
          <a:prstGeom prst="rect">
            <a:avLst/>
          </a:prstGeom>
          <a:solidFill>
            <a:schemeClr val="accent1">
              <a:alpha val="3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061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3400" y="1839962"/>
            <a:ext cx="7543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3600" dirty="0"/>
          </a:p>
          <a:p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533400" y="687679"/>
            <a:ext cx="237566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 </a:t>
            </a:r>
          </a:p>
          <a:p>
            <a:endParaRPr lang="en-US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770966" y="1086300"/>
            <a:ext cx="750121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Sodium-20 is an unstable isotope of sodium.  What two types of decay might it undergo</a:t>
            </a:r>
            <a:r>
              <a:rPr lang="en-US" sz="4000" dirty="0" smtClean="0"/>
              <a:t>?</a:t>
            </a:r>
          </a:p>
          <a:p>
            <a:endParaRPr lang="en-US" sz="4000" dirty="0"/>
          </a:p>
          <a:p>
            <a:r>
              <a:rPr lang="en-US" sz="4000" dirty="0" smtClean="0"/>
              <a:t>Electron capture or </a:t>
            </a:r>
          </a:p>
          <a:p>
            <a:r>
              <a:rPr lang="en-US" sz="4000" dirty="0"/>
              <a:t>	</a:t>
            </a:r>
            <a:r>
              <a:rPr lang="en-US" sz="4000" dirty="0" smtClean="0"/>
              <a:t>	positron emission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785568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3400" y="1839962"/>
            <a:ext cx="7543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3600" dirty="0"/>
          </a:p>
          <a:p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533400" y="687679"/>
            <a:ext cx="237566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 </a:t>
            </a:r>
          </a:p>
          <a:p>
            <a:endParaRPr lang="en-US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770966" y="1086300"/>
            <a:ext cx="7501217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4000" dirty="0"/>
              <a:t>Above what atomic number do most unstable atoms undergo alpha decay</a:t>
            </a:r>
            <a:r>
              <a:rPr lang="en-US" sz="4000" dirty="0" smtClean="0"/>
              <a:t>?</a:t>
            </a:r>
          </a:p>
          <a:p>
            <a:pPr lvl="0"/>
            <a:endParaRPr lang="en-US" sz="4000" dirty="0"/>
          </a:p>
          <a:p>
            <a:pPr lvl="0"/>
            <a:r>
              <a:rPr lang="en-US" sz="4000" dirty="0" smtClean="0"/>
              <a:t>			83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837386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3400" y="1839962"/>
            <a:ext cx="7543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3600" dirty="0"/>
          </a:p>
          <a:p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533400" y="687679"/>
            <a:ext cx="237566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 </a:t>
            </a:r>
          </a:p>
          <a:p>
            <a:endParaRPr lang="en-US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770966" y="1086300"/>
            <a:ext cx="7501217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4000" dirty="0"/>
              <a:t>Write the induced transmutation </a:t>
            </a:r>
            <a:r>
              <a:rPr lang="en-US" sz="4000" dirty="0" smtClean="0"/>
              <a:t>reaction </a:t>
            </a:r>
            <a:r>
              <a:rPr lang="en-US" sz="4000" dirty="0"/>
              <a:t>for the alpha bombardment of Thorium 230 which produces two neutrons, a beta particle and another nuclide.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/>
              <p:cNvSpPr/>
              <p:nvPr/>
            </p:nvSpPr>
            <p:spPr>
              <a:xfrm>
                <a:off x="2133600" y="4648200"/>
                <a:ext cx="4798942" cy="106375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US" sz="2400" i="1"/>
                          </m:ctrlPr>
                        </m:sPrePr>
                        <m:sub>
                          <m:r>
                            <a:rPr lang="en-US" sz="2400" i="1"/>
                            <m:t>90</m:t>
                          </m:r>
                        </m:sub>
                        <m:sup>
                          <m:r>
                            <a:rPr lang="en-US" sz="2400" i="1"/>
                            <m:t>230</m:t>
                          </m:r>
                        </m:sup>
                        <m:e>
                          <m:r>
                            <a:rPr lang="en-US" sz="2400" i="1"/>
                            <m:t>𝑇h</m:t>
                          </m:r>
                          <m:r>
                            <a:rPr lang="en-US" sz="2400" i="1"/>
                            <m:t>+</m:t>
                          </m:r>
                          <m:sPre>
                            <m:sPrePr>
                              <m:ctrlPr>
                                <a:rPr lang="en-US" sz="2400" i="1"/>
                              </m:ctrlPr>
                            </m:sPrePr>
                            <m:sub>
                              <m:r>
                                <a:rPr lang="en-US" sz="2400" i="1"/>
                                <m:t>2</m:t>
                              </m:r>
                            </m:sub>
                            <m:sup>
                              <m:r>
                                <a:rPr lang="en-US" sz="2400" i="1"/>
                                <m:t>4</m:t>
                              </m:r>
                            </m:sup>
                            <m:e>
                              <m:r>
                                <a:rPr lang="en-US" sz="2400" i="1"/>
                                <m:t>𝐻𝑒</m:t>
                              </m:r>
                              <m:r>
                                <a:rPr lang="en-US" sz="2400" i="1"/>
                                <m:t>→2</m:t>
                              </m:r>
                              <m:sPre>
                                <m:sPrePr>
                                  <m:ctrlPr>
                                    <a:rPr lang="en-US" sz="2400" i="1"/>
                                  </m:ctrlPr>
                                </m:sPrePr>
                                <m:sub>
                                  <m:r>
                                    <a:rPr lang="en-US" sz="2400" i="1"/>
                                    <m:t>0</m:t>
                                  </m:r>
                                </m:sub>
                                <m:sup>
                                  <m:r>
                                    <a:rPr lang="en-US" sz="2400" i="1"/>
                                    <m:t>1</m:t>
                                  </m:r>
                                </m:sup>
                                <m:e>
                                  <m:r>
                                    <a:rPr lang="en-US" sz="2400" i="1"/>
                                    <m:t>𝑛</m:t>
                                  </m:r>
                                  <m:r>
                                    <a:rPr lang="en-US" sz="2400" i="1"/>
                                    <m:t>+</m:t>
                                  </m:r>
                                  <m:sPre>
                                    <m:sPrePr>
                                      <m:ctrlPr>
                                        <a:rPr lang="en-US" sz="2400" i="1"/>
                                      </m:ctrlPr>
                                    </m:sPrePr>
                                    <m:sub>
                                      <m:r>
                                        <a:rPr lang="en-US" sz="2400" i="1"/>
                                        <m:t>−1</m:t>
                                      </m:r>
                                    </m:sub>
                                    <m:sup>
                                      <m:r>
                                        <a:rPr lang="en-US" sz="2400" i="1"/>
                                        <m:t>0</m:t>
                                      </m:r>
                                    </m:sup>
                                    <m:e>
                                      <m:r>
                                        <a:rPr lang="en-US" sz="2400" i="1"/>
                                        <m:t>𝛽</m:t>
                                      </m:r>
                                      <m:r>
                                        <a:rPr lang="en-US" sz="2400" i="1"/>
                                        <m:t>+</m:t>
                                      </m:r>
                                      <m:sPre>
                                        <m:sPrePr>
                                          <m:ctrlPr>
                                            <a:rPr lang="en-US" sz="2400" i="1"/>
                                          </m:ctrlPr>
                                        </m:sPrePr>
                                        <m:sub>
                                          <m:r>
                                            <a:rPr lang="en-US" sz="2400" i="1"/>
                                            <m:t>93</m:t>
                                          </m:r>
                                        </m:sub>
                                        <m:sup>
                                          <m:r>
                                            <a:rPr lang="en-US" sz="2400" i="1"/>
                                            <m:t>232</m:t>
                                          </m:r>
                                        </m:sup>
                                        <m:e>
                                          <m:r>
                                            <a:rPr lang="en-US" sz="2400" i="1"/>
                                            <m:t>𝑁𝑝</m:t>
                                          </m:r>
                                        </m:e>
                                      </m:sPre>
                                    </m:e>
                                  </m:sPre>
                                </m:e>
                              </m:sPre>
                            </m:e>
                          </m:sPre>
                        </m:e>
                      </m:sPre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3600" y="4648200"/>
                <a:ext cx="4798942" cy="1063753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33781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3400" y="1839962"/>
            <a:ext cx="7543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3600" dirty="0"/>
          </a:p>
          <a:p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533400" y="687679"/>
            <a:ext cx="237566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 </a:t>
            </a:r>
          </a:p>
          <a:p>
            <a:endParaRPr lang="en-US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684840" y="687679"/>
            <a:ext cx="750121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4000" dirty="0"/>
              <a:t>If  the half-life of a radioactive isotope is 12 minutes and 1 hour and 36 minutes passes, how many half-lives have taken place?</a:t>
            </a:r>
          </a:p>
          <a:p>
            <a:r>
              <a:rPr lang="en-US" sz="4000" dirty="0"/>
              <a:t>What fraction of the sample will remain after that time?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624943" y="4751418"/>
            <a:ext cx="23948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1/256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784420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3400" y="1839962"/>
            <a:ext cx="7543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/>
              <a:t>Which of the following particles cannot be stopped by metal foil</a:t>
            </a:r>
            <a:r>
              <a:rPr lang="en-US" sz="3600" dirty="0" smtClean="0"/>
              <a:t>?</a:t>
            </a:r>
          </a:p>
          <a:p>
            <a:endParaRPr lang="en-US" sz="3600" dirty="0"/>
          </a:p>
          <a:p>
            <a:r>
              <a:rPr lang="en-US" sz="3600" dirty="0" smtClean="0"/>
              <a:t>a. Alpha		b. Beta		c. Gamma</a:t>
            </a:r>
            <a:endParaRPr lang="en-US" sz="3600" dirty="0"/>
          </a:p>
        </p:txBody>
      </p:sp>
      <p:sp>
        <p:nvSpPr>
          <p:cNvPr id="5" name="Rectangle 4"/>
          <p:cNvSpPr/>
          <p:nvPr/>
        </p:nvSpPr>
        <p:spPr>
          <a:xfrm>
            <a:off x="5943600" y="3505200"/>
            <a:ext cx="2133600" cy="533400"/>
          </a:xfrm>
          <a:prstGeom prst="rect">
            <a:avLst/>
          </a:prstGeom>
          <a:solidFill>
            <a:schemeClr val="accent1">
              <a:alpha val="3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149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3400" y="1839962"/>
            <a:ext cx="7543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3600" dirty="0"/>
          </a:p>
          <a:p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533400" y="687679"/>
            <a:ext cx="237566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 </a:t>
            </a:r>
          </a:p>
          <a:p>
            <a:endParaRPr lang="en-US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684840" y="687679"/>
            <a:ext cx="750121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4000" dirty="0"/>
              <a:t>If a radioactive isotope decays from 16g to 2g in 15 days, what is the isotope’s half-life?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427514" y="3657600"/>
            <a:ext cx="23948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5 Days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052920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3400" y="1839962"/>
            <a:ext cx="7543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3600" dirty="0"/>
          </a:p>
          <a:p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533400" y="687679"/>
            <a:ext cx="237566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 </a:t>
            </a:r>
          </a:p>
          <a:p>
            <a:endParaRPr lang="en-US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684840" y="687679"/>
            <a:ext cx="750121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4000" dirty="0"/>
              <a:t> How much of a 20g sample of Zn-65 will remain after 18 years if the half- life of Zn-65 is 6 years?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107871" y="3675964"/>
            <a:ext cx="23948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2.5g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867206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3400" y="1839962"/>
            <a:ext cx="7543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3600" dirty="0"/>
          </a:p>
          <a:p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533400" y="687679"/>
            <a:ext cx="237566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 </a:t>
            </a:r>
          </a:p>
          <a:p>
            <a:endParaRPr lang="en-US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684840" y="687679"/>
            <a:ext cx="7501217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4000" dirty="0"/>
              <a:t> What is the daughter nuclide in the following reaction?</a:t>
            </a:r>
          </a:p>
          <a:p>
            <a:r>
              <a:rPr lang="en-US" sz="4000" dirty="0"/>
              <a:t> </a:t>
            </a:r>
            <a:endParaRPr lang="en-US" sz="4000" dirty="0" smtClean="0"/>
          </a:p>
          <a:p>
            <a:endParaRPr lang="en-US" sz="4000" dirty="0"/>
          </a:p>
          <a:p>
            <a:endParaRPr lang="en-US" sz="4000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9901788"/>
              </p:ext>
            </p:extLst>
          </p:nvPr>
        </p:nvGraphicFramePr>
        <p:xfrm>
          <a:off x="1600200" y="3475190"/>
          <a:ext cx="4551363" cy="765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" name="Equation" r:id="rId3" imgW="1434960" imgH="241200" progId="Equation.3">
                  <p:embed/>
                </p:oleObj>
              </mc:Choice>
              <mc:Fallback>
                <p:oleObj name="Equation" r:id="rId3" imgW="1434960" imgH="24120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3475190"/>
                        <a:ext cx="4551363" cy="765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CCCC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/>
          <p:nvPr/>
        </p:nvSpPr>
        <p:spPr>
          <a:xfrm>
            <a:off x="4191000" y="3514878"/>
            <a:ext cx="1219200" cy="685800"/>
          </a:xfrm>
          <a:prstGeom prst="rect">
            <a:avLst/>
          </a:prstGeom>
          <a:solidFill>
            <a:schemeClr val="accent1">
              <a:alpha val="3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251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3400" y="1839962"/>
            <a:ext cx="75438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/>
              <a:t>Which particle of radiation carries the greatest amount of energy</a:t>
            </a:r>
            <a:r>
              <a:rPr lang="en-US" sz="3600" dirty="0" smtClean="0"/>
              <a:t>?</a:t>
            </a:r>
          </a:p>
          <a:p>
            <a:endParaRPr lang="en-US" sz="3600" dirty="0"/>
          </a:p>
          <a:p>
            <a:r>
              <a:rPr lang="en-US" sz="3600" dirty="0" smtClean="0"/>
              <a:t>a. Alpha		b. Beta		c. Gamma</a:t>
            </a:r>
          </a:p>
          <a:p>
            <a:endParaRPr lang="en-US" sz="3600" dirty="0"/>
          </a:p>
          <a:p>
            <a:endParaRPr lang="en-US" sz="3600" dirty="0"/>
          </a:p>
        </p:txBody>
      </p:sp>
      <p:sp>
        <p:nvSpPr>
          <p:cNvPr id="6" name="Rectangle 5"/>
          <p:cNvSpPr/>
          <p:nvPr/>
        </p:nvSpPr>
        <p:spPr>
          <a:xfrm>
            <a:off x="522514" y="3569893"/>
            <a:ext cx="2133600" cy="533400"/>
          </a:xfrm>
          <a:prstGeom prst="rect">
            <a:avLst/>
          </a:prstGeom>
          <a:solidFill>
            <a:schemeClr val="accent1">
              <a:alpha val="3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33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3400" y="1839962"/>
            <a:ext cx="7543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3600" dirty="0"/>
          </a:p>
          <a:p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533400" y="687679"/>
            <a:ext cx="6623352" cy="17851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3200" dirty="0"/>
              <a:t>Which particle in the following </a:t>
            </a:r>
            <a:r>
              <a:rPr lang="en-US" sz="3200" dirty="0" smtClean="0"/>
              <a:t>nuclear</a:t>
            </a:r>
          </a:p>
          <a:p>
            <a:pPr lvl="0"/>
            <a:r>
              <a:rPr lang="en-US" sz="3200" dirty="0" smtClean="0"/>
              <a:t> </a:t>
            </a:r>
            <a:r>
              <a:rPr lang="en-US" sz="3200" dirty="0"/>
              <a:t>reaction is the parent nuclide</a:t>
            </a:r>
            <a:r>
              <a:rPr lang="en-US" sz="2800" dirty="0"/>
              <a:t>?</a:t>
            </a:r>
          </a:p>
          <a:p>
            <a:r>
              <a:rPr lang="en-US" dirty="0"/>
              <a:t> </a:t>
            </a:r>
          </a:p>
          <a:p>
            <a:endParaRPr lang="en-US" sz="2800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76972694"/>
              </p:ext>
            </p:extLst>
          </p:nvPr>
        </p:nvGraphicFramePr>
        <p:xfrm>
          <a:off x="990600" y="2895600"/>
          <a:ext cx="5846762" cy="1089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Equation" r:id="rId3" imgW="1295280" imgH="241200" progId="Equation.3">
                  <p:embed/>
                </p:oleObj>
              </mc:Choice>
              <mc:Fallback>
                <p:oleObj name="Equation" r:id="rId3" imgW="1295280" imgH="2412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2895600"/>
                        <a:ext cx="5846762" cy="1089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CCCC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/>
          <p:cNvSpPr/>
          <p:nvPr/>
        </p:nvSpPr>
        <p:spPr>
          <a:xfrm>
            <a:off x="914400" y="3035872"/>
            <a:ext cx="1382486" cy="850328"/>
          </a:xfrm>
          <a:prstGeom prst="rect">
            <a:avLst/>
          </a:prstGeom>
          <a:solidFill>
            <a:schemeClr val="accent1">
              <a:alpha val="3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930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3400" y="1839962"/>
            <a:ext cx="7543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3600" dirty="0"/>
          </a:p>
          <a:p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533400" y="687679"/>
            <a:ext cx="237566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 </a:t>
            </a:r>
          </a:p>
          <a:p>
            <a:endParaRPr lang="en-US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857093" y="2440126"/>
            <a:ext cx="662043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True or False.  All nuclear decay reactions are considered transmutation reactions.</a:t>
            </a:r>
          </a:p>
        </p:txBody>
      </p:sp>
      <p:sp>
        <p:nvSpPr>
          <p:cNvPr id="10" name="Rectangle 9"/>
          <p:cNvSpPr/>
          <p:nvPr/>
        </p:nvSpPr>
        <p:spPr>
          <a:xfrm>
            <a:off x="738309" y="2440126"/>
            <a:ext cx="1263703" cy="685800"/>
          </a:xfrm>
          <a:prstGeom prst="rect">
            <a:avLst/>
          </a:prstGeom>
          <a:solidFill>
            <a:schemeClr val="accent1">
              <a:alpha val="3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217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3400" y="1839962"/>
            <a:ext cx="7543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3600" dirty="0"/>
          </a:p>
          <a:p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533400" y="687679"/>
            <a:ext cx="237566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 </a:t>
            </a:r>
          </a:p>
          <a:p>
            <a:endParaRPr lang="en-US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838200" y="1600200"/>
            <a:ext cx="662043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4000" dirty="0"/>
              <a:t>Which element is used in a nuclear fusion reactor?</a:t>
            </a:r>
          </a:p>
          <a:p>
            <a:r>
              <a:rPr lang="en-US" sz="4000" dirty="0"/>
              <a:t> </a:t>
            </a:r>
          </a:p>
          <a:p>
            <a:r>
              <a:rPr lang="en-US" sz="4000" dirty="0"/>
              <a:t>Hydrogen or Uranium</a:t>
            </a:r>
            <a:endParaRPr lang="en-US" sz="3200" dirty="0"/>
          </a:p>
        </p:txBody>
      </p:sp>
      <p:sp>
        <p:nvSpPr>
          <p:cNvPr id="8" name="Rectangle 7"/>
          <p:cNvSpPr/>
          <p:nvPr/>
        </p:nvSpPr>
        <p:spPr>
          <a:xfrm>
            <a:off x="738308" y="3428999"/>
            <a:ext cx="2233492" cy="637677"/>
          </a:xfrm>
          <a:prstGeom prst="rect">
            <a:avLst/>
          </a:prstGeom>
          <a:solidFill>
            <a:schemeClr val="accent1">
              <a:alpha val="3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611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3400" y="1839962"/>
            <a:ext cx="7543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3600" dirty="0"/>
          </a:p>
          <a:p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533400" y="687679"/>
            <a:ext cx="237566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 </a:t>
            </a:r>
          </a:p>
          <a:p>
            <a:endParaRPr lang="en-US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652183" y="531912"/>
            <a:ext cx="662043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4000" dirty="0"/>
              <a:t>Which variable(s) must be conserved in a nuclear reaction</a:t>
            </a:r>
            <a:r>
              <a:rPr lang="en-US" sz="4000" dirty="0" smtClean="0"/>
              <a:t>?</a:t>
            </a:r>
          </a:p>
          <a:p>
            <a:pPr lvl="0"/>
            <a:endParaRPr lang="en-US" sz="4000" dirty="0"/>
          </a:p>
          <a:p>
            <a:pPr lvl="0"/>
            <a:r>
              <a:rPr lang="en-US" sz="3200" i="1" dirty="0"/>
              <a:t>Mass number</a:t>
            </a:r>
            <a:endParaRPr lang="en-US" sz="3200" dirty="0"/>
          </a:p>
          <a:p>
            <a:pPr lvl="0"/>
            <a:r>
              <a:rPr lang="en-US" sz="3200" i="1" dirty="0"/>
              <a:t>The number of protons</a:t>
            </a:r>
            <a:endParaRPr lang="en-US" sz="3200" dirty="0"/>
          </a:p>
          <a:p>
            <a:pPr lvl="0"/>
            <a:r>
              <a:rPr lang="en-US" sz="3200" i="1" dirty="0"/>
              <a:t>The number of neutrons</a:t>
            </a:r>
            <a:endParaRPr lang="en-US" sz="3200" dirty="0"/>
          </a:p>
          <a:p>
            <a:pPr lvl="0"/>
            <a:r>
              <a:rPr lang="en-US" sz="3200" i="1" dirty="0"/>
              <a:t>The atomic number</a:t>
            </a:r>
            <a:endParaRPr lang="en-US" sz="3200" dirty="0"/>
          </a:p>
          <a:p>
            <a:pPr lvl="0"/>
            <a:r>
              <a:rPr lang="en-US" sz="3200" i="1" dirty="0"/>
              <a:t>The type of atoms</a:t>
            </a:r>
            <a:endParaRPr lang="en-US" sz="3200" dirty="0"/>
          </a:p>
        </p:txBody>
      </p:sp>
      <p:sp>
        <p:nvSpPr>
          <p:cNvPr id="6" name="Rectangle 5"/>
          <p:cNvSpPr/>
          <p:nvPr/>
        </p:nvSpPr>
        <p:spPr>
          <a:xfrm>
            <a:off x="738308" y="3104154"/>
            <a:ext cx="3986092" cy="1925045"/>
          </a:xfrm>
          <a:prstGeom prst="rect">
            <a:avLst/>
          </a:prstGeom>
          <a:solidFill>
            <a:schemeClr val="accent1">
              <a:alpha val="3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579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3400" y="1839962"/>
            <a:ext cx="7543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3600" dirty="0"/>
          </a:p>
          <a:p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533400" y="687679"/>
            <a:ext cx="237566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 </a:t>
            </a:r>
          </a:p>
          <a:p>
            <a:endParaRPr lang="en-US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652183" y="531912"/>
            <a:ext cx="662043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4000" dirty="0"/>
              <a:t>Which nuclear process is more likely to occur when the mass number is over 60?</a:t>
            </a:r>
          </a:p>
          <a:p>
            <a:r>
              <a:rPr lang="en-US" sz="4000" dirty="0"/>
              <a:t>  </a:t>
            </a:r>
          </a:p>
          <a:p>
            <a:r>
              <a:rPr lang="en-US" sz="4000" dirty="0"/>
              <a:t>          Fission or Fusion</a:t>
            </a:r>
          </a:p>
        </p:txBody>
      </p:sp>
      <p:sp>
        <p:nvSpPr>
          <p:cNvPr id="6" name="Rectangle 5"/>
          <p:cNvSpPr/>
          <p:nvPr/>
        </p:nvSpPr>
        <p:spPr>
          <a:xfrm>
            <a:off x="1676400" y="3097855"/>
            <a:ext cx="1676400" cy="533400"/>
          </a:xfrm>
          <a:prstGeom prst="rect">
            <a:avLst/>
          </a:prstGeom>
          <a:solidFill>
            <a:schemeClr val="accent1">
              <a:alpha val="3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583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3400" y="1839962"/>
            <a:ext cx="7543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3600" dirty="0"/>
          </a:p>
          <a:p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533400" y="687679"/>
            <a:ext cx="237566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 </a:t>
            </a:r>
          </a:p>
          <a:p>
            <a:endParaRPr lang="en-US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652183" y="531912"/>
            <a:ext cx="662043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4000" dirty="0"/>
              <a:t>When is positron emission most effective?</a:t>
            </a:r>
          </a:p>
          <a:p>
            <a:r>
              <a:rPr lang="en-US" sz="4000" dirty="0"/>
              <a:t> </a:t>
            </a:r>
          </a:p>
          <a:p>
            <a:pPr lvl="0"/>
            <a:r>
              <a:rPr lang="en-US" sz="4000" dirty="0"/>
              <a:t>the neutron to proton ratio is above the band of </a:t>
            </a:r>
            <a:r>
              <a:rPr lang="en-US" sz="4000" dirty="0" smtClean="0"/>
              <a:t>stability</a:t>
            </a:r>
          </a:p>
          <a:p>
            <a:pPr lvl="0"/>
            <a:endParaRPr lang="en-US" sz="4000" dirty="0"/>
          </a:p>
          <a:p>
            <a:pPr lvl="0"/>
            <a:r>
              <a:rPr lang="en-US" sz="4000" dirty="0"/>
              <a:t>the neutron to proton ratio is below the band of stability</a:t>
            </a:r>
          </a:p>
        </p:txBody>
      </p:sp>
      <p:sp>
        <p:nvSpPr>
          <p:cNvPr id="6" name="Rectangle 5"/>
          <p:cNvSpPr/>
          <p:nvPr/>
        </p:nvSpPr>
        <p:spPr>
          <a:xfrm>
            <a:off x="544286" y="4343400"/>
            <a:ext cx="6313714" cy="1066800"/>
          </a:xfrm>
          <a:prstGeom prst="rect">
            <a:avLst/>
          </a:prstGeom>
          <a:solidFill>
            <a:schemeClr val="accent1">
              <a:alpha val="3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817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169</TotalTime>
  <Words>431</Words>
  <Application>Microsoft Office PowerPoint</Application>
  <PresentationFormat>On-screen Show (4:3)</PresentationFormat>
  <Paragraphs>95</Paragraphs>
  <Slides>22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Adjacency</vt:lpstr>
      <vt:lpstr>Microsoft Equation 3.0</vt:lpstr>
      <vt:lpstr>Chapter 25 Review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25 Review</dc:title>
  <dc:creator>Dawn</dc:creator>
  <cp:lastModifiedBy>Dawn</cp:lastModifiedBy>
  <cp:revision>6</cp:revision>
  <dcterms:created xsi:type="dcterms:W3CDTF">2011-11-19T00:29:02Z</dcterms:created>
  <dcterms:modified xsi:type="dcterms:W3CDTF">2011-11-19T03:19:02Z</dcterms:modified>
</cp:coreProperties>
</file>